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Alef"/>
      <p:regular r:id="rId35"/>
      <p:bold r:id="rId36"/>
    </p:embeddedFont>
    <p:embeddedFont>
      <p:font typeface="Quattrocento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60">
          <p15:clr>
            <a:srgbClr val="A4A3A4"/>
          </p15:clr>
        </p15:guide>
        <p15:guide id="2" pos="7392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1" roundtripDataSignature="AMtx7mgJqIBNJvK6BnmuU9iPrShFO7wg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/>
        <p:guide pos="7392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lef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QuattrocentoSans-regular.fntdata"/><Relationship Id="rId14" Type="http://schemas.openxmlformats.org/officeDocument/2006/relationships/slide" Target="slides/slide9.xml"/><Relationship Id="rId36" Type="http://schemas.openxmlformats.org/officeDocument/2006/relationships/font" Target="fonts/Alef-bold.fntdata"/><Relationship Id="rId17" Type="http://schemas.openxmlformats.org/officeDocument/2006/relationships/slide" Target="slides/slide12.xml"/><Relationship Id="rId39" Type="http://schemas.openxmlformats.org/officeDocument/2006/relationships/font" Target="fonts/QuattrocentoSans-italic.fntdata"/><Relationship Id="rId16" Type="http://schemas.openxmlformats.org/officeDocument/2006/relationships/slide" Target="slides/slide11.xml"/><Relationship Id="rId38" Type="http://schemas.openxmlformats.org/officeDocument/2006/relationships/font" Target="fonts/Quattrocento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ID=d924773e-9a16-4d6d-9803-8cb819e99682</a:t>
            </a:r>
            <a:br>
              <a:rPr lang="pt-BR"/>
            </a:br>
            <a:r>
              <a:rPr lang="pt-BR"/>
              <a:t>Recipe=text_billboard</a:t>
            </a:r>
            <a:br>
              <a:rPr lang="pt-BR"/>
            </a:br>
            <a:r>
              <a:rPr lang="pt-BR"/>
              <a:t>Type=TextOnly</a:t>
            </a:r>
            <a:br>
              <a:rPr lang="pt-BR"/>
            </a:br>
            <a:r>
              <a:rPr lang="pt-BR"/>
              <a:t>Variant=0</a:t>
            </a:r>
            <a:br>
              <a:rPr lang="pt-BR"/>
            </a:br>
            <a:r>
              <a:rPr lang="pt-BR"/>
              <a:t>FamilyID=AccentBoxWalbaum_Zero</a:t>
            </a:r>
            <a:endParaRPr/>
          </a:p>
        </p:txBody>
      </p:sp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/>
          <p:nvPr/>
        </p:nvSpPr>
        <p:spPr>
          <a:xfrm>
            <a:off x="1528762" y="1473243"/>
            <a:ext cx="9144000" cy="300744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2"/>
          <p:cNvSpPr txBox="1"/>
          <p:nvPr>
            <p:ph type="ctrTitle"/>
          </p:nvPr>
        </p:nvSpPr>
        <p:spPr>
          <a:xfrm>
            <a:off x="1801368" y="1664208"/>
            <a:ext cx="8586216" cy="2176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" type="subTitle"/>
          </p:nvPr>
        </p:nvSpPr>
        <p:spPr>
          <a:xfrm>
            <a:off x="2487168" y="4142232"/>
            <a:ext cx="722376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com 3 imagens">
  <p:cSld name="Título e Conteúdo com 3 image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1"/>
          <p:cNvSpPr/>
          <p:nvPr/>
        </p:nvSpPr>
        <p:spPr>
          <a:xfrm>
            <a:off x="409575" y="633619"/>
            <a:ext cx="4927413" cy="54959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1"/>
          <p:cNvSpPr txBox="1"/>
          <p:nvPr>
            <p:ph type="title"/>
          </p:nvPr>
        </p:nvSpPr>
        <p:spPr>
          <a:xfrm>
            <a:off x="841248" y="978408"/>
            <a:ext cx="4059936" cy="1106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1"/>
          <p:cNvSpPr txBox="1"/>
          <p:nvPr>
            <p:ph idx="1" type="body"/>
          </p:nvPr>
        </p:nvSpPr>
        <p:spPr>
          <a:xfrm>
            <a:off x="841248" y="2359152"/>
            <a:ext cx="4059936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41"/>
          <p:cNvSpPr/>
          <p:nvPr>
            <p:ph idx="2" type="pic"/>
          </p:nvPr>
        </p:nvSpPr>
        <p:spPr>
          <a:xfrm>
            <a:off x="8961120" y="566928"/>
            <a:ext cx="2871216" cy="2340864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41"/>
          <p:cNvSpPr/>
          <p:nvPr>
            <p:ph idx="3" type="pic"/>
          </p:nvPr>
        </p:nvSpPr>
        <p:spPr>
          <a:xfrm>
            <a:off x="5843016" y="566928"/>
            <a:ext cx="2871216" cy="2340864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41"/>
          <p:cNvSpPr/>
          <p:nvPr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1"/>
          <p:cNvSpPr/>
          <p:nvPr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1"/>
          <p:cNvSpPr/>
          <p:nvPr>
            <p:ph idx="4" type="pic"/>
          </p:nvPr>
        </p:nvSpPr>
        <p:spPr>
          <a:xfrm>
            <a:off x="5843016" y="3108960"/>
            <a:ext cx="5989320" cy="3054096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41"/>
          <p:cNvSpPr txBox="1"/>
          <p:nvPr>
            <p:ph idx="10" type="dt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1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com 4 imagens">
  <p:cSld name="Título e Conteúdo com 4 image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2"/>
          <p:cNvSpPr/>
          <p:nvPr/>
        </p:nvSpPr>
        <p:spPr>
          <a:xfrm>
            <a:off x="7324344" y="630936"/>
            <a:ext cx="4517136" cy="54959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2"/>
          <p:cNvSpPr txBox="1"/>
          <p:nvPr>
            <p:ph type="title"/>
          </p:nvPr>
        </p:nvSpPr>
        <p:spPr>
          <a:xfrm>
            <a:off x="7772400" y="978408"/>
            <a:ext cx="3721608" cy="1106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2"/>
          <p:cNvSpPr/>
          <p:nvPr>
            <p:ph idx="2" type="pic"/>
          </p:nvPr>
        </p:nvSpPr>
        <p:spPr>
          <a:xfrm>
            <a:off x="3767328" y="630936"/>
            <a:ext cx="3246120" cy="2688336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42"/>
          <p:cNvSpPr/>
          <p:nvPr>
            <p:ph idx="3" type="pic"/>
          </p:nvPr>
        </p:nvSpPr>
        <p:spPr>
          <a:xfrm>
            <a:off x="411480" y="630936"/>
            <a:ext cx="3246120" cy="2688336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42"/>
          <p:cNvSpPr/>
          <p:nvPr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2"/>
          <p:cNvSpPr/>
          <p:nvPr>
            <p:ph idx="4" type="pic"/>
          </p:nvPr>
        </p:nvSpPr>
        <p:spPr>
          <a:xfrm>
            <a:off x="411480" y="3438144"/>
            <a:ext cx="3246120" cy="2688336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42"/>
          <p:cNvSpPr txBox="1"/>
          <p:nvPr>
            <p:ph idx="10" type="dt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2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1" name="Google Shape;121;p42"/>
          <p:cNvSpPr/>
          <p:nvPr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2"/>
          <p:cNvSpPr/>
          <p:nvPr>
            <p:ph idx="5" type="pic"/>
          </p:nvPr>
        </p:nvSpPr>
        <p:spPr>
          <a:xfrm>
            <a:off x="3767328" y="3438144"/>
            <a:ext cx="3246120" cy="2688336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42"/>
          <p:cNvSpPr txBox="1"/>
          <p:nvPr>
            <p:ph idx="1" type="body"/>
          </p:nvPr>
        </p:nvSpPr>
        <p:spPr>
          <a:xfrm>
            <a:off x="7772400" y="3099816"/>
            <a:ext cx="3721100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42"/>
          <p:cNvSpPr txBox="1"/>
          <p:nvPr>
            <p:ph idx="6" type="body"/>
          </p:nvPr>
        </p:nvSpPr>
        <p:spPr>
          <a:xfrm>
            <a:off x="7772400" y="4215384"/>
            <a:ext cx="3721100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42"/>
          <p:cNvSpPr txBox="1"/>
          <p:nvPr>
            <p:ph idx="7" type="body"/>
          </p:nvPr>
        </p:nvSpPr>
        <p:spPr>
          <a:xfrm>
            <a:off x="7772400" y="5321808"/>
            <a:ext cx="3721100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42"/>
          <p:cNvSpPr/>
          <p:nvPr>
            <p:ph idx="8" type="pic"/>
          </p:nvPr>
        </p:nvSpPr>
        <p:spPr>
          <a:xfrm>
            <a:off x="7772400" y="2532888"/>
            <a:ext cx="457200" cy="4572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42"/>
          <p:cNvSpPr/>
          <p:nvPr>
            <p:ph idx="9" type="pic"/>
          </p:nvPr>
        </p:nvSpPr>
        <p:spPr>
          <a:xfrm>
            <a:off x="7772400" y="3630168"/>
            <a:ext cx="457200" cy="4572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42"/>
          <p:cNvSpPr/>
          <p:nvPr>
            <p:ph idx="13" type="pic"/>
          </p:nvPr>
        </p:nvSpPr>
        <p:spPr>
          <a:xfrm>
            <a:off x="7772400" y="4754880"/>
            <a:ext cx="457200" cy="4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3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3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3"/>
          <p:cNvSpPr txBox="1"/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5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5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5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5"/>
          <p:cNvSpPr txBox="1"/>
          <p:nvPr>
            <p:ph idx="1" type="body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5" name="Google Shape;145;p45"/>
          <p:cNvSpPr txBox="1"/>
          <p:nvPr>
            <p:ph idx="2" type="body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6" name="Google Shape;146;p45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6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6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6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6"/>
          <p:cNvSpPr/>
          <p:nvPr>
            <p:ph idx="2" type="pic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46"/>
          <p:cNvSpPr txBox="1"/>
          <p:nvPr>
            <p:ph idx="1" type="body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p46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com imagens">
  <p:cSld name="Título e Conteúdo com image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/>
          <p:nvPr>
            <p:ph type="title"/>
          </p:nvPr>
        </p:nvSpPr>
        <p:spPr>
          <a:xfrm>
            <a:off x="5084064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" type="body"/>
          </p:nvPr>
        </p:nvSpPr>
        <p:spPr>
          <a:xfrm>
            <a:off x="5084064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0" type="dt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1" type="ftr"/>
          </p:nvPr>
        </p:nvSpPr>
        <p:spPr>
          <a:xfrm>
            <a:off x="404164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" name="Google Shape;25;p33"/>
          <p:cNvSpPr/>
          <p:nvPr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3"/>
          <p:cNvSpPr/>
          <p:nvPr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3"/>
          <p:cNvSpPr/>
          <p:nvPr>
            <p:ph idx="2" type="pic"/>
          </p:nvPr>
        </p:nvSpPr>
        <p:spPr>
          <a:xfrm>
            <a:off x="457200" y="603504"/>
            <a:ext cx="4050792" cy="55778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com 2 imagens">
  <p:cSld name="Título e Conteúdo com 2 image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" type="body"/>
          </p:nvPr>
        </p:nvSpPr>
        <p:spPr>
          <a:xfrm>
            <a:off x="612648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2" type="sldNum"/>
          </p:nvPr>
        </p:nvSpPr>
        <p:spPr>
          <a:xfrm>
            <a:off x="5605272" y="6356350"/>
            <a:ext cx="1280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" name="Google Shape;32;p34"/>
          <p:cNvSpPr/>
          <p:nvPr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4"/>
          <p:cNvSpPr/>
          <p:nvPr>
            <p:ph idx="2" type="pic"/>
          </p:nvPr>
        </p:nvSpPr>
        <p:spPr>
          <a:xfrm>
            <a:off x="7680960" y="4352544"/>
            <a:ext cx="4507992" cy="2505456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34"/>
          <p:cNvSpPr/>
          <p:nvPr>
            <p:ph idx="3" type="pic"/>
          </p:nvPr>
        </p:nvSpPr>
        <p:spPr>
          <a:xfrm>
            <a:off x="7680960" y="0"/>
            <a:ext cx="4507992" cy="4123944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34"/>
          <p:cNvSpPr/>
          <p:nvPr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5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5"/>
          <p:cNvSpPr txBox="1"/>
          <p:nvPr>
            <p:ph type="title"/>
          </p:nvPr>
        </p:nvSpPr>
        <p:spPr>
          <a:xfrm>
            <a:off x="1078992" y="1938528"/>
            <a:ext cx="7013448" cy="299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" type="body"/>
          </p:nvPr>
        </p:nvSpPr>
        <p:spPr>
          <a:xfrm>
            <a:off x="8613648" y="1938528"/>
            <a:ext cx="2688336" cy="2990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5"/>
          <p:cNvSpPr/>
          <p:nvPr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5"/>
          <p:cNvSpPr/>
          <p:nvPr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6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6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0" type="dt"/>
          </p:nvPr>
        </p:nvSpPr>
        <p:spPr>
          <a:xfrm>
            <a:off x="110185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 txBox="1"/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7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7"/>
          <p:cNvSpPr txBox="1"/>
          <p:nvPr>
            <p:ph idx="1" type="body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37"/>
          <p:cNvSpPr txBox="1"/>
          <p:nvPr>
            <p:ph idx="10" type="dt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e">
  <p:cSld name="Equip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8"/>
          <p:cNvSpPr/>
          <p:nvPr>
            <p:ph idx="2" type="pic"/>
          </p:nvPr>
        </p:nvSpPr>
        <p:spPr>
          <a:xfrm>
            <a:off x="5422392" y="2798064"/>
            <a:ext cx="146304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38"/>
          <p:cNvSpPr/>
          <p:nvPr>
            <p:ph idx="3" type="pic"/>
          </p:nvPr>
        </p:nvSpPr>
        <p:spPr>
          <a:xfrm>
            <a:off x="576072" y="2798064"/>
            <a:ext cx="146304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8"/>
          <p:cNvSpPr/>
          <p:nvPr>
            <p:ph idx="4" type="pic"/>
          </p:nvPr>
        </p:nvSpPr>
        <p:spPr>
          <a:xfrm>
            <a:off x="7845552" y="2798064"/>
            <a:ext cx="146304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38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8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8"/>
          <p:cNvSpPr/>
          <p:nvPr>
            <p:ph idx="5" type="pic"/>
          </p:nvPr>
        </p:nvSpPr>
        <p:spPr>
          <a:xfrm>
            <a:off x="2999232" y="2798064"/>
            <a:ext cx="146304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8"/>
          <p:cNvSpPr/>
          <p:nvPr>
            <p:ph idx="6" type="pic"/>
          </p:nvPr>
        </p:nvSpPr>
        <p:spPr>
          <a:xfrm>
            <a:off x="10268712" y="2798064"/>
            <a:ext cx="146304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8"/>
          <p:cNvSpPr txBox="1"/>
          <p:nvPr>
            <p:ph idx="10" type="dt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>
            <a:off x="5431536" y="4489704"/>
            <a:ext cx="1462088" cy="64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7" type="body"/>
          </p:nvPr>
        </p:nvSpPr>
        <p:spPr>
          <a:xfrm>
            <a:off x="7845552" y="4489704"/>
            <a:ext cx="1462088" cy="64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8" type="body"/>
          </p:nvPr>
        </p:nvSpPr>
        <p:spPr>
          <a:xfrm>
            <a:off x="10268712" y="4489704"/>
            <a:ext cx="1462088" cy="64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9" type="body"/>
          </p:nvPr>
        </p:nvSpPr>
        <p:spPr>
          <a:xfrm>
            <a:off x="594360" y="4489704"/>
            <a:ext cx="1462088" cy="64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3" type="body"/>
          </p:nvPr>
        </p:nvSpPr>
        <p:spPr>
          <a:xfrm>
            <a:off x="3008376" y="4489704"/>
            <a:ext cx="1462088" cy="64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9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9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" type="body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39"/>
          <p:cNvSpPr txBox="1"/>
          <p:nvPr>
            <p:ph idx="2" type="body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3" type="body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39"/>
          <p:cNvSpPr txBox="1"/>
          <p:nvPr>
            <p:ph idx="4" type="body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0" type="dt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na de comparação 3">
  <p:cSld name="Coluna de comparação 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0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0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0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" type="body"/>
          </p:nvPr>
        </p:nvSpPr>
        <p:spPr>
          <a:xfrm>
            <a:off x="576072" y="2372650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40"/>
          <p:cNvSpPr txBox="1"/>
          <p:nvPr>
            <p:ph idx="2" type="body"/>
          </p:nvPr>
        </p:nvSpPr>
        <p:spPr>
          <a:xfrm>
            <a:off x="576072" y="3203688"/>
            <a:ext cx="3291840" cy="296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3" type="body"/>
          </p:nvPr>
        </p:nvSpPr>
        <p:spPr>
          <a:xfrm>
            <a:off x="4507992" y="2372650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40"/>
          <p:cNvSpPr txBox="1"/>
          <p:nvPr>
            <p:ph idx="4" type="body"/>
          </p:nvPr>
        </p:nvSpPr>
        <p:spPr>
          <a:xfrm>
            <a:off x="4507992" y="3203687"/>
            <a:ext cx="3291840" cy="296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40"/>
          <p:cNvSpPr txBox="1"/>
          <p:nvPr>
            <p:ph idx="10" type="dt"/>
          </p:nvPr>
        </p:nvSpPr>
        <p:spPr>
          <a:xfrm>
            <a:off x="90525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0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" name="Google Shape;97;p40"/>
          <p:cNvSpPr txBox="1"/>
          <p:nvPr>
            <p:ph idx="5" type="body"/>
          </p:nvPr>
        </p:nvSpPr>
        <p:spPr>
          <a:xfrm>
            <a:off x="8439912" y="2372650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8" name="Google Shape;98;p40"/>
          <p:cNvSpPr txBox="1"/>
          <p:nvPr>
            <p:ph idx="6" type="body"/>
          </p:nvPr>
        </p:nvSpPr>
        <p:spPr>
          <a:xfrm>
            <a:off x="8439912" y="3203687"/>
            <a:ext cx="3291840" cy="296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b="0" i="0" sz="4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visualg3.com.br/" TargetMode="External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pt.wikipedia.org/wiki/L%C3%B3gic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pt.wikipedia.org/wiki/L%C3%B3gic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t.wikipedia.org/wiki/Algoritm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t.wikipedia.org/wiki/Algoritm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t.wikipedia.org/wiki/Algoritmo" TargetMode="External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>
            <p:ph type="ctrTitle"/>
          </p:nvPr>
        </p:nvSpPr>
        <p:spPr>
          <a:xfrm>
            <a:off x="1801368" y="1664208"/>
            <a:ext cx="8586216" cy="2176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</a:pPr>
            <a:r>
              <a:rPr lang="pt-BR"/>
              <a:t>Lógica</a:t>
            </a:r>
            <a:endParaRPr/>
          </a:p>
        </p:txBody>
      </p:sp>
      <p:sp>
        <p:nvSpPr>
          <p:cNvPr id="164" name="Google Shape;164;p1"/>
          <p:cNvSpPr txBox="1"/>
          <p:nvPr>
            <p:ph idx="1" type="subTitle"/>
          </p:nvPr>
        </p:nvSpPr>
        <p:spPr>
          <a:xfrm>
            <a:off x="2487168" y="4142232"/>
            <a:ext cx="722376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pt-BR"/>
              <a:t>Introdução a Lógica de Programação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 txBox="1"/>
          <p:nvPr>
            <p:ph type="title"/>
          </p:nvPr>
        </p:nvSpPr>
        <p:spPr>
          <a:xfrm>
            <a:off x="612647" y="1078992"/>
            <a:ext cx="7096835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Exemplo de Algoritmo</a:t>
            </a:r>
            <a:endParaRPr/>
          </a:p>
        </p:txBody>
      </p:sp>
      <p:sp>
        <p:nvSpPr>
          <p:cNvPr id="238" name="Google Shape;238;p10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85750" lvl="0" marL="28575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-"/>
            </a:pPr>
            <a:r>
              <a:rPr lang="pt-BR"/>
              <a:t>Situação: atravessar a rua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00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Algoritmo Atravessar a Rua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Estar parado na calçada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Olhar para a direita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Olhar para a esquerda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Se estiver vindo carro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   Não atravesso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 Senão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   Atravesso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Fim do Se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Fim do Algoritmo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/>
          <p:nvPr>
            <p:ph type="title"/>
          </p:nvPr>
        </p:nvSpPr>
        <p:spPr>
          <a:xfrm>
            <a:off x="612647" y="1078992"/>
            <a:ext cx="7096835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Exemplo de Algoritmo</a:t>
            </a:r>
            <a:endParaRPr/>
          </a:p>
        </p:txBody>
      </p:sp>
      <p:sp>
        <p:nvSpPr>
          <p:cNvPr id="245" name="Google Shape;245;p11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85750" lvl="0" marL="28575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-"/>
            </a:pPr>
            <a:r>
              <a:rPr lang="pt-BR"/>
              <a:t>Situação: atravessar a rua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00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Algoritmo Atravessar a Rua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Estar parado na calçada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Olhar para a esquerda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Olhar para a direita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Se </a:t>
            </a:r>
            <a:r>
              <a:rPr b="1" lang="pt-BR" sz="1600">
                <a:latin typeface="Consolas"/>
                <a:ea typeface="Consolas"/>
                <a:cs typeface="Consolas"/>
                <a:sym typeface="Consolas"/>
              </a:rPr>
              <a:t>não</a:t>
            </a: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estiver vindo carro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   Atravesso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 Senão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   Não atravesso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   Fim do Se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Fim do Algoritmo</a:t>
            </a:r>
            <a:endParaRPr/>
          </a:p>
        </p:txBody>
      </p:sp>
      <p:sp>
        <p:nvSpPr>
          <p:cNvPr id="246" name="Google Shape;246;p11"/>
          <p:cNvSpPr txBox="1"/>
          <p:nvPr/>
        </p:nvSpPr>
        <p:spPr>
          <a:xfrm>
            <a:off x="5721292" y="4311751"/>
            <a:ext cx="44545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Note que podemos ter o mesmo resultado com ações diferentes.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11"/>
          <p:cNvCxnSpPr/>
          <p:nvPr/>
        </p:nvCxnSpPr>
        <p:spPr>
          <a:xfrm rot="10800000">
            <a:off x="3271706" y="4427621"/>
            <a:ext cx="2147582" cy="253436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8" name="Google Shape;248;p11"/>
          <p:cNvCxnSpPr/>
          <p:nvPr/>
        </p:nvCxnSpPr>
        <p:spPr>
          <a:xfrm rot="10800000">
            <a:off x="3176337" y="4626529"/>
            <a:ext cx="2242951" cy="7130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9" name="Google Shape;249;p11"/>
          <p:cNvCxnSpPr/>
          <p:nvPr/>
        </p:nvCxnSpPr>
        <p:spPr>
          <a:xfrm flipH="1">
            <a:off x="3801979" y="4681057"/>
            <a:ext cx="1617309" cy="16045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0" name="Google Shape;250;p11"/>
          <p:cNvCxnSpPr/>
          <p:nvPr/>
        </p:nvCxnSpPr>
        <p:spPr>
          <a:xfrm flipH="1">
            <a:off x="2810577" y="4681057"/>
            <a:ext cx="2608711" cy="83421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1" name="Google Shape;251;p11"/>
          <p:cNvCxnSpPr/>
          <p:nvPr/>
        </p:nvCxnSpPr>
        <p:spPr>
          <a:xfrm flipH="1">
            <a:off x="2406316" y="4681057"/>
            <a:ext cx="3012972" cy="39145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2" name="Google Shape;252;p11"/>
          <p:cNvSpPr/>
          <p:nvPr/>
        </p:nvSpPr>
        <p:spPr>
          <a:xfrm>
            <a:off x="5343787" y="4626529"/>
            <a:ext cx="134224" cy="125835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rgbClr val="00787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/>
          <p:nvPr>
            <p:ph type="title"/>
          </p:nvPr>
        </p:nvSpPr>
        <p:spPr>
          <a:xfrm>
            <a:off x="612647" y="1078992"/>
            <a:ext cx="7096835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Exemplo de Algoritmo</a:t>
            </a:r>
            <a:endParaRPr/>
          </a:p>
        </p:txBody>
      </p:sp>
      <p:sp>
        <p:nvSpPr>
          <p:cNvPr id="259" name="Google Shape;259;p12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85750" lvl="0" marL="28575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-"/>
            </a:pPr>
            <a:r>
              <a:rPr lang="pt-BR"/>
              <a:t>Situação: atravessar a rua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00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900">
                <a:latin typeface="Consolas"/>
                <a:ea typeface="Consolas"/>
                <a:cs typeface="Consolas"/>
                <a:sym typeface="Consolas"/>
              </a:rPr>
              <a:t>Algoritmo Atravessar a Rua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9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pt-BR" sz="19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Atravesso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900">
                <a:latin typeface="Consolas"/>
                <a:ea typeface="Consolas"/>
                <a:cs typeface="Consolas"/>
                <a:sym typeface="Consolas"/>
              </a:rPr>
              <a:t>   Se estiver vindo carro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900">
                <a:latin typeface="Consolas"/>
                <a:ea typeface="Consolas"/>
                <a:cs typeface="Consolas"/>
                <a:sym typeface="Consolas"/>
              </a:rPr>
              <a:t>      Olhar para a direita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900">
                <a:latin typeface="Consolas"/>
                <a:ea typeface="Consolas"/>
                <a:cs typeface="Consolas"/>
                <a:sym typeface="Consolas"/>
              </a:rPr>
              <a:t>    Senão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900">
                <a:latin typeface="Consolas"/>
                <a:ea typeface="Consolas"/>
                <a:cs typeface="Consolas"/>
                <a:sym typeface="Consolas"/>
              </a:rPr>
              <a:t>      Olhar para a esquerda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900">
                <a:latin typeface="Consolas"/>
                <a:ea typeface="Consolas"/>
                <a:cs typeface="Consolas"/>
                <a:sym typeface="Consolas"/>
              </a:rPr>
              <a:t>   Fim do Se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900">
                <a:latin typeface="Consolas"/>
                <a:ea typeface="Consolas"/>
                <a:cs typeface="Consolas"/>
                <a:sym typeface="Consolas"/>
              </a:rPr>
              <a:t>   Não atravesso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900">
                <a:latin typeface="Consolas"/>
                <a:ea typeface="Consolas"/>
                <a:cs typeface="Consolas"/>
                <a:sym typeface="Consolas"/>
              </a:rPr>
              <a:t>Fim do Algoritmo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 sz="1700">
                <a:latin typeface="Consolas"/>
                <a:ea typeface="Consolas"/>
                <a:cs typeface="Consolas"/>
                <a:sym typeface="Consolas"/>
              </a:rPr>
              <a:t>Ops! Fui atropelado.</a:t>
            </a:r>
            <a:endParaRPr/>
          </a:p>
        </p:txBody>
      </p:sp>
      <p:sp>
        <p:nvSpPr>
          <p:cNvPr id="260" name="Google Shape;260;p12"/>
          <p:cNvSpPr txBox="1"/>
          <p:nvPr/>
        </p:nvSpPr>
        <p:spPr>
          <a:xfrm>
            <a:off x="5721292" y="4311751"/>
            <a:ext cx="44545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Mas não se trata apenas de inverter a ordem das instruções.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8237" y="4634916"/>
            <a:ext cx="1863055" cy="1863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/>
          <p:nvPr>
            <p:ph type="title"/>
          </p:nvPr>
        </p:nvSpPr>
        <p:spPr>
          <a:xfrm>
            <a:off x="612647" y="1078992"/>
            <a:ext cx="7851845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Atividade com Algoritmo</a:t>
            </a:r>
            <a:endParaRPr/>
          </a:p>
        </p:txBody>
      </p:sp>
      <p:sp>
        <p:nvSpPr>
          <p:cNvPr id="268" name="Google Shape;268;p13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/>
              <a:t>Agora que você entendeu o exemplo é hora organizar os pensamentos e usar a lógica para planejar e criar algoritmos. Seguem algumas situações para inspiração:</a:t>
            </a:r>
            <a:endParaRPr/>
          </a:p>
          <a:p>
            <a:pPr indent="-285750" lvl="0" marL="28575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-"/>
            </a:pPr>
            <a:r>
              <a:rPr lang="pt-BR"/>
              <a:t>Tomar banho</a:t>
            </a:r>
            <a:endParaRPr/>
          </a:p>
          <a:p>
            <a:pPr indent="-285750" lvl="0" marL="28575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-"/>
            </a:pPr>
            <a:r>
              <a:rPr lang="pt-BR"/>
              <a:t>Trocar um pneu furado</a:t>
            </a:r>
            <a:endParaRPr/>
          </a:p>
          <a:p>
            <a:pPr indent="-285750" lvl="0" marL="28575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-"/>
            </a:pPr>
            <a:r>
              <a:rPr lang="pt-BR"/>
              <a:t>Trocar a memória RAM do computador</a:t>
            </a:r>
            <a:endParaRPr/>
          </a:p>
          <a:p>
            <a:pPr indent="-285750" lvl="0" marL="28575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-"/>
            </a:pPr>
            <a:r>
              <a:rPr lang="pt-BR"/>
              <a:t>Fazer um Hamburger</a:t>
            </a:r>
            <a:endParaRPr/>
          </a:p>
          <a:p>
            <a:pPr indent="-171450" lvl="0" marL="28575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t/>
            </a:r>
            <a:endParaRPr/>
          </a:p>
        </p:txBody>
      </p:sp>
      <p:pic>
        <p:nvPicPr>
          <p:cNvPr id="269" name="Google Shape;2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6773" y="4566880"/>
            <a:ext cx="2303526" cy="181498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3"/>
          <p:cNvSpPr txBox="1"/>
          <p:nvPr/>
        </p:nvSpPr>
        <p:spPr>
          <a:xfrm>
            <a:off x="7642459" y="4197318"/>
            <a:ext cx="415811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Escreva seus algoritmos no Bloco de Notas, salve como seu_nome.txt e envie para o professor.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13"/>
          <p:cNvGrpSpPr/>
          <p:nvPr/>
        </p:nvGrpSpPr>
        <p:grpSpPr>
          <a:xfrm>
            <a:off x="9257295" y="5255662"/>
            <a:ext cx="818147" cy="865043"/>
            <a:chOff x="9375006" y="2156059"/>
            <a:chExt cx="818147" cy="865043"/>
          </a:xfrm>
        </p:grpSpPr>
        <p:sp>
          <p:nvSpPr>
            <p:cNvPr id="272" name="Google Shape;272;p13"/>
            <p:cNvSpPr/>
            <p:nvPr/>
          </p:nvSpPr>
          <p:spPr>
            <a:xfrm>
              <a:off x="9375006" y="2156059"/>
              <a:ext cx="818147" cy="808522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635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3" name="Google Shape;273;p13"/>
            <p:cNvSpPr txBox="1"/>
            <p:nvPr/>
          </p:nvSpPr>
          <p:spPr>
            <a:xfrm>
              <a:off x="9609191" y="2374771"/>
              <a:ext cx="3497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chemeClr val="dk1"/>
                  </a:solidFill>
                  <a:latin typeface="Alef"/>
                  <a:ea typeface="Alef"/>
                  <a:cs typeface="Alef"/>
                  <a:sym typeface="Alef"/>
                </a:rPr>
                <a:t>!</a:t>
              </a:r>
              <a:endParaRPr b="1" i="0" sz="1800" u="none" cap="none" strike="noStrike">
                <a:solidFill>
                  <a:schemeClr val="dk1"/>
                </a:solidFill>
                <a:latin typeface="Alef"/>
                <a:ea typeface="Alef"/>
                <a:cs typeface="Alef"/>
                <a:sym typeface="Alef"/>
              </a:endParaRPr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7508617" y="4028448"/>
            <a:ext cx="4422011" cy="2184399"/>
          </a:xfrm>
          <a:prstGeom prst="roundRect">
            <a:avLst>
              <a:gd fmla="val 16667" name="adj"/>
            </a:avLst>
          </a:prstGeom>
          <a:noFill/>
          <a:ln cap="flat" cmpd="sng" w="857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title"/>
          </p:nvPr>
        </p:nvSpPr>
        <p:spPr>
          <a:xfrm>
            <a:off x="612647" y="1078992"/>
            <a:ext cx="8346795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Algoritmos Computacionais</a:t>
            </a:r>
            <a:endParaRPr/>
          </a:p>
        </p:txBody>
      </p:sp>
      <p:sp>
        <p:nvSpPr>
          <p:cNvPr id="281" name="Google Shape;281;p14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pt-BR" sz="2400">
                <a:solidFill>
                  <a:srgbClr val="0070C0"/>
                </a:solidFill>
              </a:rPr>
              <a:t>Qual a diferença entre algoritmo e algoritmo computacional?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 txBox="1"/>
          <p:nvPr>
            <p:ph type="title"/>
          </p:nvPr>
        </p:nvSpPr>
        <p:spPr>
          <a:xfrm>
            <a:off x="612647" y="1078992"/>
            <a:ext cx="7851845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Algoritmo computacional</a:t>
            </a:r>
            <a:endParaRPr/>
          </a:p>
        </p:txBody>
      </p:sp>
      <p:sp>
        <p:nvSpPr>
          <p:cNvPr id="288" name="Google Shape;288;p15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São passos a serem seguidos por um módulo processador e seus respectivos usuários que, quando executados na ordem correta, conseguem realizar determinada tarefa.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612647" y="1078992"/>
            <a:ext cx="952125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Começando com as perguntas!</a:t>
            </a:r>
            <a:endParaRPr/>
          </a:p>
        </p:txBody>
      </p:sp>
      <p:pic>
        <p:nvPicPr>
          <p:cNvPr id="295" name="Google Shape;2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6231" y="3432845"/>
            <a:ext cx="3154086" cy="210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612646" y="1078992"/>
            <a:ext cx="10578267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O que é um módulo processador?</a:t>
            </a:r>
            <a:endParaRPr/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É tudo aquilo que pode realizar processamento. Celulares, computadores, tablets, microondas, rádios, TVs, etc. Ou seja, tudo aquilo que pode ser programável.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612646" y="1078992"/>
            <a:ext cx="10578267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Quem são os usuários?</a:t>
            </a:r>
            <a:endParaRPr/>
          </a:p>
        </p:txBody>
      </p:sp>
      <p:sp>
        <p:nvSpPr>
          <p:cNvPr id="309" name="Google Shape;309;p18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São todos aqueles que utilizaram os algoritmos.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612646" y="1078992"/>
            <a:ext cx="10578267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O que é realizar tarefa?</a:t>
            </a:r>
            <a:endParaRPr/>
          </a:p>
        </p:txBody>
      </p:sp>
      <p:sp>
        <p:nvSpPr>
          <p:cNvPr id="316" name="Google Shape;316;p19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É resolver um problema ou necessidade que o usuário esteja tendo e que necessite do módulo processador para resolver esse problema.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/>
          <p:nvPr>
            <p:ph type="title"/>
          </p:nvPr>
        </p:nvSpPr>
        <p:spPr>
          <a:xfrm>
            <a:off x="5084064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O que veremos:</a:t>
            </a:r>
            <a:endParaRPr/>
          </a:p>
        </p:txBody>
      </p:sp>
      <p:pic>
        <p:nvPicPr>
          <p:cNvPr descr="gesto de mão de trabalho em equipe" id="171" name="Google Shape;171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" r="14" t="0"/>
          <a:stretch/>
        </p:blipFill>
        <p:spPr>
          <a:xfrm>
            <a:off x="457200" y="603504"/>
            <a:ext cx="4050792" cy="55778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"/>
          <p:cNvSpPr txBox="1"/>
          <p:nvPr>
            <p:ph idx="1" type="body"/>
          </p:nvPr>
        </p:nvSpPr>
        <p:spPr>
          <a:xfrm>
            <a:off x="5084064" y="3355848"/>
            <a:ext cx="627278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Introdução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Algoritmo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Exemplos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Algoritmos Computacionais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VisualG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Criando seu primeiro Algoritmo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612646" y="1078992"/>
            <a:ext cx="10578267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Concluindo</a:t>
            </a:r>
            <a:endParaRPr/>
          </a:p>
        </p:txBody>
      </p:sp>
      <p:sp>
        <p:nvSpPr>
          <p:cNvPr id="323" name="Google Shape;323;p20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Os algoritmos computacionais são rotinas executadas por algum módulo processador a fim de simplificar e/ou automatizar uma ou várias tarefas.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>
            <p:ph type="title"/>
          </p:nvPr>
        </p:nvSpPr>
        <p:spPr>
          <a:xfrm>
            <a:off x="612646" y="1078992"/>
            <a:ext cx="10578267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Mais perguntas?</a:t>
            </a:r>
            <a:endParaRPr/>
          </a:p>
        </p:txBody>
      </p:sp>
      <p:pic>
        <p:nvPicPr>
          <p:cNvPr id="330" name="Google Shape;3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734" y="3296873"/>
            <a:ext cx="2912089" cy="1946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612646" y="1078992"/>
            <a:ext cx="10922216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Como criar algoritmos computacionais?</a:t>
            </a:r>
            <a:endParaRPr/>
          </a:p>
        </p:txBody>
      </p:sp>
      <p:sp>
        <p:nvSpPr>
          <p:cNvPr id="337" name="Google Shape;337;p22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Inicia-se com a lógica de programação. São as ideias de como deve funcionar, nesse momento, inicia-se um esboço da ordem em que as instruções para a tarefa devem acontecer.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O próximo passo é utilizar uma linguagem de programação para escrever o algoritmo. 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A linguagem de programação permite que o algoritmo seja escrito em uma linguagem que o computador possa compreender e também permite que este algoritmo componha um sistema completo. 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É assim que os sistemas são construídos, parte de uma ideia na cabeça do programador é descrita por um algoritmo, transcrita em uma linguagem de programação e por fim, compilada para um sistema.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>
            <p:ph type="title"/>
          </p:nvPr>
        </p:nvSpPr>
        <p:spPr>
          <a:xfrm>
            <a:off x="612646" y="1078992"/>
            <a:ext cx="10922216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Como criar algoritmos computacionais?</a:t>
            </a:r>
            <a:endParaRPr/>
          </a:p>
        </p:txBody>
      </p:sp>
      <p:sp>
        <p:nvSpPr>
          <p:cNvPr id="344" name="Google Shape;344;p23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Para representar a lógica de programação eram utilizadas algumas ferramentas como o Fluxograma, que representa a lógica através de um fluxo de informações. Atualmente utilizamos o pseudocódigo também chamado de Portugol.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Pseudocódigo é a lógica do seu programa escrito na sua linguagem nativa. No Brasil batizado como Portugol.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Portugol não é uma linguagem de programação. É uma maneira de facilitar as ideias do algoritmo antes de escrevê-lo em uma linguagem de programação. Muito utilizado para aprendizado em Lógica de Programação.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 txBox="1"/>
          <p:nvPr>
            <p:ph type="title"/>
          </p:nvPr>
        </p:nvSpPr>
        <p:spPr>
          <a:xfrm>
            <a:off x="612646" y="1078992"/>
            <a:ext cx="10922216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VisualG</a:t>
            </a:r>
            <a:br>
              <a:rPr lang="pt-BR"/>
            </a:br>
            <a:r>
              <a:rPr lang="pt-BR"/>
              <a:t>VISUalizador de ALGoritmo</a:t>
            </a:r>
            <a:endParaRPr/>
          </a:p>
        </p:txBody>
      </p:sp>
      <p:sp>
        <p:nvSpPr>
          <p:cNvPr id="351" name="Google Shape;351;p24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Criado pelo prof. Claudio Morgado para o estudo de Logica de programação e Algoritmos. Gratuito e de domínio público.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Disponível em: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https://visualg3.com.br/</a:t>
            </a:r>
            <a:endParaRPr/>
          </a:p>
        </p:txBody>
      </p:sp>
      <p:pic>
        <p:nvPicPr>
          <p:cNvPr id="352" name="Google Shape;35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5948" y="3807557"/>
            <a:ext cx="6478023" cy="2593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>
            <p:ph type="title"/>
          </p:nvPr>
        </p:nvSpPr>
        <p:spPr>
          <a:xfrm>
            <a:off x="612646" y="1078992"/>
            <a:ext cx="10922216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VisualG</a:t>
            </a:r>
            <a:endParaRPr/>
          </a:p>
        </p:txBody>
      </p:sp>
      <p:sp>
        <p:nvSpPr>
          <p:cNvPr id="359" name="Google Shape;359;p26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algoritmo "semnome"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var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inicio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fimalgoritmo</a:t>
            </a:r>
            <a:endParaRPr i="1"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pt-BR">
                <a:solidFill>
                  <a:srgbClr val="0070C0"/>
                </a:solidFill>
              </a:rPr>
              <a:t>essa é estrutura básica que o Visualg entende de um algoritmo.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/>
          <p:nvPr>
            <p:ph type="title"/>
          </p:nvPr>
        </p:nvSpPr>
        <p:spPr>
          <a:xfrm>
            <a:off x="571496" y="565492"/>
            <a:ext cx="109221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VisualG</a:t>
            </a:r>
            <a:endParaRPr/>
          </a:p>
        </p:txBody>
      </p:sp>
      <p:sp>
        <p:nvSpPr>
          <p:cNvPr id="366" name="Google Shape;366;p27"/>
          <p:cNvSpPr txBox="1"/>
          <p:nvPr>
            <p:ph idx="1" type="body"/>
          </p:nvPr>
        </p:nvSpPr>
        <p:spPr>
          <a:xfrm>
            <a:off x="571498" y="2842348"/>
            <a:ext cx="109221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Criando seu primeiro algoritmo: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algoritmo </a:t>
            </a:r>
            <a:r>
              <a:rPr i="1" lang="pt-BR">
                <a:solidFill>
                  <a:srgbClr val="0070C0"/>
                </a:solidFill>
              </a:rPr>
              <a:t>"primeiro"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var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inicio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   </a:t>
            </a:r>
            <a:r>
              <a:rPr i="1" lang="pt-BR">
                <a:solidFill>
                  <a:srgbClr val="0070C0"/>
                </a:solidFill>
              </a:rPr>
              <a:t>Escreva("Ola, mundo!")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fimalgoritmo</a:t>
            </a:r>
            <a:endParaRPr i="1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pt-BR" sz="1000"/>
              <a:t>Siga essa dica e livre-se da maldição do Ola, mundo!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612646" y="1078992"/>
            <a:ext cx="10922216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VisualG</a:t>
            </a:r>
            <a:endParaRPr/>
          </a:p>
        </p:txBody>
      </p:sp>
      <p:sp>
        <p:nvSpPr>
          <p:cNvPr id="373" name="Google Shape;373;p28"/>
          <p:cNvSpPr txBox="1"/>
          <p:nvPr>
            <p:ph idx="1" type="body"/>
          </p:nvPr>
        </p:nvSpPr>
        <p:spPr>
          <a:xfrm>
            <a:off x="612648" y="3355848"/>
            <a:ext cx="10922214" cy="316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Para executar seu algoritmo e ver o resultado: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clique no menu Run (executar) e na opção Rodar o Algoritmo. Ou pressione a tecla F9.</a:t>
            </a:r>
            <a:endParaRPr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>
            <p:ph type="title"/>
          </p:nvPr>
        </p:nvSpPr>
        <p:spPr>
          <a:xfrm>
            <a:off x="612646" y="1078992"/>
            <a:ext cx="10922216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VisualG</a:t>
            </a:r>
            <a:endParaRPr/>
          </a:p>
        </p:txBody>
      </p:sp>
      <p:sp>
        <p:nvSpPr>
          <p:cNvPr id="380" name="Google Shape;380;p29"/>
          <p:cNvSpPr txBox="1"/>
          <p:nvPr>
            <p:ph idx="1" type="body"/>
          </p:nvPr>
        </p:nvSpPr>
        <p:spPr>
          <a:xfrm>
            <a:off x="612648" y="3355848"/>
            <a:ext cx="10922214" cy="316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Agora tente: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algoritmo "primeiro"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var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inicio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   Escreva("Ola, mundo!")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   Escreva("Eu estou aqui.")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pt-BR"/>
              <a:t>Fimalgoritmo</a:t>
            </a:r>
            <a:endParaRPr i="1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Execute e observe o resultado.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type="title"/>
          </p:nvPr>
        </p:nvSpPr>
        <p:spPr>
          <a:xfrm>
            <a:off x="612646" y="1078992"/>
            <a:ext cx="10922216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VisualG</a:t>
            </a:r>
            <a:endParaRPr/>
          </a:p>
        </p:txBody>
      </p:sp>
      <p:sp>
        <p:nvSpPr>
          <p:cNvPr id="387" name="Google Shape;387;p30"/>
          <p:cNvSpPr txBox="1"/>
          <p:nvPr>
            <p:ph idx="1" type="body"/>
          </p:nvPr>
        </p:nvSpPr>
        <p:spPr>
          <a:xfrm>
            <a:off x="612648" y="3355848"/>
            <a:ext cx="10922214" cy="3162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Perceba que as escritas ficaram lado a lado.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Para definir que queremos escrever em linha devemos utilizar Escreval (escreva linha).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Tente agora substituir Escreva por Escreval em seu código.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i="1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Execute e observe o que mudou no resultado.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"/>
          <p:cNvSpPr txBox="1"/>
          <p:nvPr>
            <p:ph type="title"/>
          </p:nvPr>
        </p:nvSpPr>
        <p:spPr>
          <a:xfrm>
            <a:off x="612648" y="1078992"/>
            <a:ext cx="62727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79" name="Google Shape;179;p3"/>
          <p:cNvSpPr txBox="1"/>
          <p:nvPr>
            <p:ph idx="1" type="body"/>
          </p:nvPr>
        </p:nvSpPr>
        <p:spPr>
          <a:xfrm>
            <a:off x="612648" y="3355848"/>
            <a:ext cx="6272700" cy="28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pt-BR"/>
              <a:t>Lógica</a:t>
            </a:r>
            <a:r>
              <a:rPr lang="pt-BR"/>
              <a:t> (do grego λογική logos) tem dois significados principais: discute o uso de raciocínio em alguma atividade e é o estudo normativo, filosófico do raciocínio válido. No segundo sentido, a lógica é discutida principalmente nas disciplinas de filosofia, matemática e </a:t>
            </a:r>
            <a:r>
              <a:rPr b="1" lang="pt-BR"/>
              <a:t>ciência da computação</a:t>
            </a:r>
            <a:r>
              <a:rPr lang="pt-BR"/>
              <a:t>. Ambos os sentidos se baseando no foco comum referente a harmonia de raciocínio, a proporcionalidade formal entre argumentos, assim sendo, a correta e equilibrada relação entre todos os termos, a total concordância entre cada um deles dentro de um desenvolvimento. </a:t>
            </a:r>
            <a:endParaRPr/>
          </a:p>
        </p:txBody>
      </p:sp>
      <p:pic>
        <p:nvPicPr>
          <p:cNvPr descr="anotações de post-it" id="180" name="Google Shape;180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8" l="0" r="0" t="169"/>
          <a:stretch/>
        </p:blipFill>
        <p:spPr>
          <a:xfrm>
            <a:off x="7680960" y="4352544"/>
            <a:ext cx="4507992" cy="2505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her apontando para algo enquanto três pessoas olham" id="181" name="Google Shape;181;p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960" y="0"/>
            <a:ext cx="4507992" cy="412394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"/>
          <p:cNvSpPr txBox="1"/>
          <p:nvPr/>
        </p:nvSpPr>
        <p:spPr>
          <a:xfrm>
            <a:off x="729842" y="6283354"/>
            <a:ext cx="374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https://pt.wikipedia.org/wiki/L%C3%B3gica</a:t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type="title"/>
          </p:nvPr>
        </p:nvSpPr>
        <p:spPr>
          <a:xfrm>
            <a:off x="612648" y="1078992"/>
            <a:ext cx="62727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89" name="Google Shape;189;p4"/>
          <p:cNvSpPr txBox="1"/>
          <p:nvPr>
            <p:ph idx="1" type="body"/>
          </p:nvPr>
        </p:nvSpPr>
        <p:spPr>
          <a:xfrm>
            <a:off x="612648" y="3355848"/>
            <a:ext cx="6272700" cy="28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A lógica examina de forma genérica as formas que a argumentação pode tomar, quais dessas formas são válidas e quais são falaciosas. Em filosofia, o estudo da lógica aplica-se na maioria dos seus principais ramos: metafísica, ontologia, epistemologia e ética. Na matemática, estudam-se as formas válidas de inferência de uma linguagem formal. Na ciência da computação, a lógica é uma ferramenta indispensável. Por fim, a lógica também é estudada na teoria da argumentação. </a:t>
            </a:r>
            <a:endParaRPr/>
          </a:p>
        </p:txBody>
      </p:sp>
      <p:pic>
        <p:nvPicPr>
          <p:cNvPr descr="anotações de post-it" id="190" name="Google Shape;190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8" l="0" r="0" t="169"/>
          <a:stretch/>
        </p:blipFill>
        <p:spPr>
          <a:xfrm>
            <a:off x="7680960" y="4352544"/>
            <a:ext cx="4507992" cy="2505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her apontando para algo enquanto três pessoas olham" id="191" name="Google Shape;191;p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0960" y="0"/>
            <a:ext cx="4507992" cy="412394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 txBox="1"/>
          <p:nvPr/>
        </p:nvSpPr>
        <p:spPr>
          <a:xfrm>
            <a:off x="729842" y="6283354"/>
            <a:ext cx="374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https://pt.wikipedia.org/wiki/L%C3%B3gica</a:t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 txBox="1"/>
          <p:nvPr>
            <p:ph type="title"/>
          </p:nvPr>
        </p:nvSpPr>
        <p:spPr>
          <a:xfrm>
            <a:off x="1078992" y="1938528"/>
            <a:ext cx="7013448" cy="299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199" name="Google Shape;199;p5"/>
          <p:cNvSpPr txBox="1"/>
          <p:nvPr>
            <p:ph idx="1" type="body"/>
          </p:nvPr>
        </p:nvSpPr>
        <p:spPr>
          <a:xfrm>
            <a:off x="8613648" y="1938528"/>
            <a:ext cx="2688336" cy="2990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pt-BR"/>
              <a:t>Definição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206" name="Google Shape;206;p6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Em matemática e ciência da computação, um algoritmo é uma sequência finita de ações executáveis que visam obter uma solução para um determinado tipo de problema. Segundo autores (Dasgupta, Papadimitriou e Vazirani); "Algoritmos são procedimentos precisos, não ambíguos, padronizados, eficientes e corretos".</a:t>
            </a:r>
            <a:endParaRPr/>
          </a:p>
        </p:txBody>
      </p:sp>
      <p:sp>
        <p:nvSpPr>
          <p:cNvPr id="207" name="Google Shape;207;p6"/>
          <p:cNvSpPr txBox="1"/>
          <p:nvPr/>
        </p:nvSpPr>
        <p:spPr>
          <a:xfrm>
            <a:off x="729842" y="6283354"/>
            <a:ext cx="33852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https://pt.wikipedia.org/wiki/Algoritmo</a:t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214" name="Google Shape;214;p7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As suas características são: finitas, o algoritmo deve eventualmente resolver o problema; bem definidas: os passos devem ser definidos de modo a serem entendidos; efetivas, deve sempre resolver o que tem para solucionar, antecipando falhas.</a:t>
            </a:r>
            <a:endParaRPr/>
          </a:p>
        </p:txBody>
      </p:sp>
      <p:sp>
        <p:nvSpPr>
          <p:cNvPr id="215" name="Google Shape;215;p7"/>
          <p:cNvSpPr txBox="1"/>
          <p:nvPr/>
        </p:nvSpPr>
        <p:spPr>
          <a:xfrm>
            <a:off x="729842" y="6283354"/>
            <a:ext cx="33852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https://pt.wikipedia.org/wiki/Algoritmo</a:t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222" name="Google Shape;222;p8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Um algoritmo não representa, necessariamente, um programa de computador, e sim os passos necessários para realizar uma tarefa. Sua implementação pode ser feita por um computador, por outro tipo de autômato ou mesmo por um ser humano.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O conceito de um algoritmo foi formalizado em 1936 pela Máquina de Turing de Alan Turing e pelo cálculo lambda de Alonzo Church, que formaram as primeiras fundações da Ciência da computação.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729842" y="6283354"/>
            <a:ext cx="33852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https://pt.wikipedia.org/wiki/Algoritmo</a:t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4" name="Google Shape;22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3408" y="537518"/>
            <a:ext cx="3215168" cy="245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 txBox="1"/>
          <p:nvPr>
            <p:ph type="title"/>
          </p:nvPr>
        </p:nvSpPr>
        <p:spPr>
          <a:xfrm>
            <a:off x="612648" y="1078992"/>
            <a:ext cx="6272784" cy="15361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venir"/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231" name="Google Shape;231;p9"/>
          <p:cNvSpPr txBox="1"/>
          <p:nvPr>
            <p:ph idx="1" type="body"/>
          </p:nvPr>
        </p:nvSpPr>
        <p:spPr>
          <a:xfrm>
            <a:off x="612648" y="3355848"/>
            <a:ext cx="1092221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A palavra Algoritmo é parecida com a palavra Algarismo. Que nos lembra algo difícil relacionado a cálculos complexos.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Nós usamos algoritmos todos os dias, e algumas vezes até mesmo sem percebermos. Uma simples tarefa pode exigir o desenvolvimento de uma lógica e a elaboração mental de um algoritmo.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2023-06-14T14:21:01Z</dcterms:created>
  <dc:creator>Vinícius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